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7" r:id="rId6"/>
    <p:sldId id="262" r:id="rId7"/>
    <p:sldId id="266" r:id="rId8"/>
    <p:sldId id="267" r:id="rId9"/>
    <p:sldId id="1114" r:id="rId10"/>
    <p:sldId id="1125" r:id="rId11"/>
    <p:sldId id="1126" r:id="rId12"/>
    <p:sldId id="1128" r:id="rId13"/>
    <p:sldId id="1131" r:id="rId14"/>
    <p:sldId id="111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9F8C75-0C8E-4CC6-1528-772310082558}" name="LOPEZ AVELAR JUAN RAMON" initials="LAJR" userId="S::JUANRAMON.LOPEZ@inegi.org.mx::08bd0bfa-ce9f-4d0f-9ebd-c3f8a31b4f35" providerId="AD"/>
  <p188:author id="{E96ECE75-4C80-46B8-8139-8AF3EEA45B46}" name="LUJAN SALAZAR JOSE DE JESUS" initials="LSJDJ" userId="S::JOSE.LUJAN@inegi.org.mx::ec2fc3d6-b266-4bae-ba78-4002af35a0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AB3"/>
    <a:srgbClr val="00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0C12-67C9-4D0C-9C36-BA9573121DC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B4FA-C3B5-4062-AF1A-B18BADB70A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1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8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4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75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4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8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102C8-281C-533E-F818-F93D45D85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3A0FC-71C8-4E0F-DFFC-7E158EE66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92465-C475-E740-B286-156B59A4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80AF37-64A2-09D2-6C54-C34AE6B0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9BF24-930A-5364-2304-567FEB64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44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42FC8-8B79-EAF4-1D61-7673C9A9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64E4A6-B88F-D6F9-0658-C27DA05C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296B2-AEE2-01A9-F184-7AD3C156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50C6FC-A984-19E2-F5AF-828FC2C0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9C1DE-2A8C-28E6-39B4-7314E48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1F0C8-4FAA-DD21-DA24-189F7D2A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E2F333-CD04-0806-AFE8-97288961F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BC864D-0A32-1CD4-14EA-563B8D7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905D2-615F-57C2-239C-87B00448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0E374-4AF2-48E4-DC3C-095ACAE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08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5CE0-C90C-7F69-B15D-1439D1370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C8F358-3D41-C110-1170-FCC48858C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4934-252A-E059-4113-526BA126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A7695-F0AF-1E30-A660-F8278E1B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EC281-4CAB-EF19-E0D5-1F840A3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26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E8C61-0478-4169-E25D-EFCE6AAE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39078-38F8-D3CB-476B-1C9DAA61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351DC-676E-E45B-1796-85B1D1B3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13DD1-B3E1-B52A-1B6A-764BA6C9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AF1AC-A09B-9590-401B-F6FAECF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57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318E-1992-0879-2B7D-CE209BF2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65C8B-39A4-CAD5-3FFA-9A0A2159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9369-F0E7-E594-522B-0F16FF79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AF68E-611A-D87A-6D65-B70ECF74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70016-43BF-2092-E181-7113966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97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04E01-FDCB-8C1C-2140-845B12BC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E55F1-1D34-971E-5E69-26420EFD2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93ED3-069A-1350-BC24-3C8F7E73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DB75B8-0D25-5A46-8F99-B321A6D6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949FA7-C2D7-1F2F-374C-B78B937D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3169F-281D-3B71-8EB5-2BAACB42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78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AFC1B-910F-0751-D3CF-CB3E7EB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A3750-BD38-5F7C-EBF2-282E1287D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B8518F-D49E-5FCC-CFC2-866B6E2C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3FBDFD-5597-1125-5F32-5C0FF946B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FAD85A-AAB4-185E-CACB-DC401A12B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7A5B66-7687-C708-382C-F1F6C25D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AE3739-C718-ED33-752D-FCCB6667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C24592-3566-4B96-9E91-38F5AD1F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33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C106D-D6F4-5A44-1365-D0A38BBB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B2C376-30C1-8A76-8A00-FB2903A5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9D3CC-D31D-2BD5-DF21-34294060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1521DC-603F-456E-BB2C-D19096E1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99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C81D20-1DE9-673D-E45B-C8E098E4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DD79EB-15CC-AB0E-039A-E5D30003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471777-9E27-6238-C5AB-AE3C8CDF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48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5A0CB-4D10-0B3F-DD1D-E198D7BD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26E136-07CD-0620-4183-ADC639DE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B213BD-9BB8-C221-E201-C7D2DD6E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69338-5E57-C833-929D-285EC0A2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06BDC6-FB8C-36EA-E752-B1AFAADB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C664E4-F3FB-1E1C-50F0-FD2C6E2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7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DF5C0-0DC9-4878-175E-00BC69DD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FE813-6253-CD22-8501-723EFA89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C7ADE-E5C3-210C-9A93-B162A01B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D744D-1E72-2B61-FBE1-1AFA6A76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5A68A-698F-767E-33C1-A5E8D24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04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7F22-D81C-7455-08D0-48779891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C9EA30-163D-D0A6-0D51-4B206ED49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F1D0C9-1E0B-77DB-D892-93235A71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7243D-0A09-E33F-FE79-DC6C11BE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A377FD-9D2F-65FF-74EF-B4299ADE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A513AD-04C1-CED1-4CFC-A11F086D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8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A9B82-8A5D-F491-CCB3-732F3869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70F670-F567-3975-1D87-AEDD3A52A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615ED-BD1F-78BF-5805-F3AD1F4C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B0E7B-A13B-2284-6FA4-8E155C9E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B3B42-8310-00A8-7F15-9A9BF19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88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4E0A-4199-7953-40B7-C82B332C2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1020FD-E45D-2C2A-28C6-DA035DD96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30B07-CE55-2086-33EF-A8D9DB00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085B3-0945-5501-A14D-4855EFAC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87AAF0-3239-60F4-FAE0-25BB31DE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270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Título</a:t>
            </a: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0563004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EA45-EEA4-ADAA-2097-DAD0BC91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CED6C-5198-021B-98AB-EA1439B15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32F92-B021-AE2C-1EEA-6167ECF4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13243-7D7A-3578-E8EB-A6401212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B90E0-4B5E-C46B-EB1F-10D72AA5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82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72D53-B322-EF39-BD73-36AB7190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07D3E-4A6D-A338-6F89-EFAAA5EEE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0D153-96B5-7186-060A-F2422115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8E423-CA50-2EEC-383F-4585E7AF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FB0315-8906-6F59-EE99-C50FB4F4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195B8-2E38-9BDB-9BCD-9EE05524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9CA10-2E7B-0936-70C5-876A01FB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3DAC4-60E9-22C2-1B7B-BCFAA525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C60AC-50A1-BC93-1672-56E12194A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0EF4C1-CC95-2397-1C97-8FABD33E6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BF490-BF1D-834C-2803-AAE19E3F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7C760B-47D6-F5A8-F5E5-0883292C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B32D50-65B0-3907-5020-233D91D6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FF2570-4A8B-B38B-E484-35DA7266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2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F364F-9382-7729-7257-BEEB14F4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50DE93-0DA6-2760-0697-A05ADEEC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64B3A-14AD-8B05-E5D0-C8AEEEFC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C1FB60-2662-E3A3-45A6-6FB03CA3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3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D5B9D-AA74-5ED2-2999-DAA92CB2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5A6315-8397-2176-3CCD-532A508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CB5206-F069-DA3B-B4D9-B37B4A01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0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E7B7E-1725-DEFF-CF1A-18C6EF15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ACF63-97F5-4E76-CA60-BA06B61C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70B2C4-381D-B949-218B-06324ECDE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39E1D-6FA6-A3EF-00C9-172FBFBC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38A03C-17C9-25DA-B474-90DCC87B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19DD02-3E6C-ADE8-52E8-564F4578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3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E1DD1-B092-B4E5-20B1-C3012F33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AAB6F2-423D-D715-1D54-D77042C8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B5674C-7E24-2F58-40E7-AE07CC9E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6E2423-BDE0-6091-B68A-A7B930D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F6F3C6-6747-4607-3EDF-568040FE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E14A98-EEDB-9676-41AD-0E6BE2AF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52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5C4574-C1C8-3249-D722-79D686A5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35E02-770F-0F5F-75B3-FE04216C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82677-4BDE-DE3F-F809-FEE0ACA49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8B63-1E9E-4882-8368-40256BA1F748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1D7BD-9915-0BB7-BD5F-F5AB22989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3AC47-A2FB-C2F5-B286-70841024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8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FC7626-CDD7-AA0E-F558-F7F0CDCB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D162D6-A791-8846-5ABD-A587C3C1D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4DACDF-AC32-393B-3494-C29424408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585C-A806-4ECD-A7B9-092CF1ECCD54}" type="datetimeFigureOut">
              <a:rPr lang="es-MX" smtClean="0"/>
              <a:t>10/04/2023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245B7-552E-9AC6-DED2-F47989994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9EA68-28D4-D36A-FDD3-B0911C39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1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1.jpe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871808" y="5315059"/>
            <a:ext cx="2320192" cy="3853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/>
                <a:cs typeface="Arial"/>
              </a:rPr>
              <a:t>Abril 11, 2023</a:t>
            </a: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58F059-D5A9-9947-B919-5AE35F76FE0D}"/>
              </a:ext>
            </a:extLst>
          </p:cNvPr>
          <p:cNvSpPr txBox="1">
            <a:spLocks/>
          </p:cNvSpPr>
          <p:nvPr/>
        </p:nvSpPr>
        <p:spPr>
          <a:xfrm>
            <a:off x="713718" y="1774516"/>
            <a:ext cx="10723316" cy="1208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 de Aseguramiento de la Calidad (</a:t>
            </a:r>
            <a:r>
              <a:rPr lang="es-MX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</a:t>
            </a:r>
            <a:r>
              <a:rPr lang="es-MX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Primera sesión 2023 </a:t>
            </a:r>
            <a:endParaRPr lang="es-MX" sz="240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0E5AE7-63BD-E347-3DFC-1899C9366C76}"/>
              </a:ext>
            </a:extLst>
          </p:cNvPr>
          <p:cNvSpPr txBox="1"/>
          <p:nvPr/>
        </p:nvSpPr>
        <p:spPr>
          <a:xfrm>
            <a:off x="1410393" y="3286957"/>
            <a:ext cx="9837615" cy="9510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Mejoras en el Inventario de Programas de Información (IPI) y </a:t>
            </a:r>
            <a:r>
              <a:rPr lang="es-MX" sz="3100" i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/>
              </a:rPr>
              <a:t>el</a:t>
            </a:r>
            <a:r>
              <a:rPr kumimoji="0" lang="es-MX" sz="3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Sistema de Registro de Evidencias </a:t>
            </a:r>
            <a:r>
              <a:rPr kumimoji="0" lang="es-MX" sz="3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PTracking</a:t>
            </a:r>
            <a:endParaRPr lang="es-MX" sz="31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66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50EB47-831B-7708-9736-A097CD8B8CD7}"/>
              </a:ext>
            </a:extLst>
          </p:cNvPr>
          <p:cNvSpPr txBox="1"/>
          <p:nvPr/>
        </p:nvSpPr>
        <p:spPr>
          <a:xfrm>
            <a:off x="25393" y="-6604"/>
            <a:ext cx="649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Servicio de interoperabilidad entre sistemas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1A53AA-F240-6DE9-94FF-C4CBEBC5D74E}"/>
              </a:ext>
            </a:extLst>
          </p:cNvPr>
          <p:cNvSpPr/>
          <p:nvPr/>
        </p:nvSpPr>
        <p:spPr>
          <a:xfrm>
            <a:off x="378410" y="1697834"/>
            <a:ext cx="2782115" cy="3969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 dirty="0" err="1">
                <a:latin typeface="Arial Narrow"/>
              </a:rPr>
              <a:t>PTracking</a:t>
            </a:r>
          </a:p>
          <a:p>
            <a:pPr algn="ctr"/>
            <a:endParaRPr lang="es-MX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Base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Almacenamiento de archivos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Bitácora de seguimiento</a:t>
            </a:r>
            <a:endParaRPr lang="es-MX" sz="2000" dirty="0">
              <a:cs typeface="Calibri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4EA4047-F434-63A4-9EF6-1436F3EC0361}"/>
              </a:ext>
            </a:extLst>
          </p:cNvPr>
          <p:cNvSpPr/>
          <p:nvPr/>
        </p:nvSpPr>
        <p:spPr>
          <a:xfrm>
            <a:off x="3393379" y="1697834"/>
            <a:ext cx="2782115" cy="39696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F0856B1-03E0-8DBD-301B-82A369BAFBCB}"/>
              </a:ext>
            </a:extLst>
          </p:cNvPr>
          <p:cNvSpPr/>
          <p:nvPr/>
        </p:nvSpPr>
        <p:spPr>
          <a:xfrm>
            <a:off x="6472308" y="1786734"/>
            <a:ext cx="2782115" cy="396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 dirty="0">
                <a:latin typeface="Arial Narrow"/>
              </a:rPr>
              <a:t>Clientes/ Proveedores</a:t>
            </a:r>
          </a:p>
          <a:p>
            <a:pPr algn="ctr"/>
            <a:endParaRPr lang="es-MX" sz="2400" b="1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IPI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SSC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75000"/>
                  </a:schemeClr>
                </a:solidFill>
              </a:rPr>
              <a:t>Sistema de difusión</a:t>
            </a:r>
            <a:endParaRPr lang="es-MX" sz="200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75000"/>
                  </a:schemeClr>
                </a:solidFill>
              </a:rPr>
              <a:t>Sistemas de apoyo a la producción (DGEE y DGEGSPJ)</a:t>
            </a:r>
            <a:endParaRPr lang="es-MX" sz="200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algn="ctr"/>
            <a:endParaRPr lang="es-MX"/>
          </a:p>
        </p:txBody>
      </p:sp>
      <p:pic>
        <p:nvPicPr>
          <p:cNvPr id="1026" name="Picture 2" descr="Application windows free icon">
            <a:extLst>
              <a:ext uri="{FF2B5EF4-FFF2-40B4-BE49-F238E27FC236}">
                <a16:creationId xmlns:a16="http://schemas.microsoft.com/office/drawing/2014/main" id="{1750F86A-E1BD-39AA-A381-326405518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r="16919"/>
          <a:stretch/>
        </p:blipFill>
        <p:spPr bwMode="auto">
          <a:xfrm>
            <a:off x="3732545" y="2653196"/>
            <a:ext cx="2148451" cy="19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0524;p79">
            <a:extLst>
              <a:ext uri="{FF2B5EF4-FFF2-40B4-BE49-F238E27FC236}">
                <a16:creationId xmlns:a16="http://schemas.microsoft.com/office/drawing/2014/main" id="{4FDB1F32-01D1-94D8-8452-145477B5F5E3}"/>
              </a:ext>
            </a:extLst>
          </p:cNvPr>
          <p:cNvGrpSpPr/>
          <p:nvPr/>
        </p:nvGrpSpPr>
        <p:grpSpPr>
          <a:xfrm>
            <a:off x="9718290" y="2820553"/>
            <a:ext cx="2095512" cy="1581012"/>
            <a:chOff x="5776798" y="3409778"/>
            <a:chExt cx="346379" cy="264518"/>
          </a:xfrm>
          <a:solidFill>
            <a:schemeClr val="bg1"/>
          </a:solidFill>
        </p:grpSpPr>
        <p:sp>
          <p:nvSpPr>
            <p:cNvPr id="13" name="Google Shape;10525;p79">
              <a:extLst>
                <a:ext uri="{FF2B5EF4-FFF2-40B4-BE49-F238E27FC236}">
                  <a16:creationId xmlns:a16="http://schemas.microsoft.com/office/drawing/2014/main" id="{71EF0E36-CDEA-7F2B-AD31-A92970B06670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26;p79">
              <a:extLst>
                <a:ext uri="{FF2B5EF4-FFF2-40B4-BE49-F238E27FC236}">
                  <a16:creationId xmlns:a16="http://schemas.microsoft.com/office/drawing/2014/main" id="{CD899D7F-901F-3D36-5C75-40E205CE9513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27;p79">
              <a:extLst>
                <a:ext uri="{FF2B5EF4-FFF2-40B4-BE49-F238E27FC236}">
                  <a16:creationId xmlns:a16="http://schemas.microsoft.com/office/drawing/2014/main" id="{A3E02469-99B2-5A7E-EEC2-75A148BAD961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28;p79">
              <a:extLst>
                <a:ext uri="{FF2B5EF4-FFF2-40B4-BE49-F238E27FC236}">
                  <a16:creationId xmlns:a16="http://schemas.microsoft.com/office/drawing/2014/main" id="{9D36AF22-F40E-6FCE-4ACB-A72E12DC6027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29;p79">
              <a:extLst>
                <a:ext uri="{FF2B5EF4-FFF2-40B4-BE49-F238E27FC236}">
                  <a16:creationId xmlns:a16="http://schemas.microsoft.com/office/drawing/2014/main" id="{EEC5E559-EA31-E1EE-2BC1-6E38BFEA9625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30;p79">
              <a:extLst>
                <a:ext uri="{FF2B5EF4-FFF2-40B4-BE49-F238E27FC236}">
                  <a16:creationId xmlns:a16="http://schemas.microsoft.com/office/drawing/2014/main" id="{49F5C395-F3FD-9A21-8162-41C132EDE9C5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33AB3-1550-2393-9305-70CB07C5F001}"/>
              </a:ext>
            </a:extLst>
          </p:cNvPr>
          <p:cNvSpPr txBox="1"/>
          <p:nvPr/>
        </p:nvSpPr>
        <p:spPr>
          <a:xfrm>
            <a:off x="10224070" y="4574789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Usuarios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3FBBF4-83E0-CF31-B148-6015DDCB6157}"/>
              </a:ext>
            </a:extLst>
          </p:cNvPr>
          <p:cNvSpPr txBox="1"/>
          <p:nvPr/>
        </p:nvSpPr>
        <p:spPr>
          <a:xfrm>
            <a:off x="4018723" y="3337340"/>
            <a:ext cx="146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>
                <a:latin typeface="Arial Narrow" panose="020B0606020202030204" pitchFamily="34" charset="0"/>
              </a:rPr>
              <a:t>&lt; API &gt;</a:t>
            </a:r>
          </a:p>
        </p:txBody>
      </p:sp>
      <p:sp>
        <p:nvSpPr>
          <p:cNvPr id="36" name="Flecha: en U 35">
            <a:extLst>
              <a:ext uri="{FF2B5EF4-FFF2-40B4-BE49-F238E27FC236}">
                <a16:creationId xmlns:a16="http://schemas.microsoft.com/office/drawing/2014/main" id="{295488D4-13B1-B119-EB98-AB09D44A2190}"/>
              </a:ext>
            </a:extLst>
          </p:cNvPr>
          <p:cNvSpPr/>
          <p:nvPr/>
        </p:nvSpPr>
        <p:spPr>
          <a:xfrm>
            <a:off x="1701399" y="985045"/>
            <a:ext cx="3007631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Flecha: en U 36">
            <a:extLst>
              <a:ext uri="{FF2B5EF4-FFF2-40B4-BE49-F238E27FC236}">
                <a16:creationId xmlns:a16="http://schemas.microsoft.com/office/drawing/2014/main" id="{7FC62193-BC8C-768E-FB17-4C282F2E57BF}"/>
              </a:ext>
            </a:extLst>
          </p:cNvPr>
          <p:cNvSpPr/>
          <p:nvPr/>
        </p:nvSpPr>
        <p:spPr>
          <a:xfrm>
            <a:off x="5135715" y="1010445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Flecha: en U 37">
            <a:extLst>
              <a:ext uri="{FF2B5EF4-FFF2-40B4-BE49-F238E27FC236}">
                <a16:creationId xmlns:a16="http://schemas.microsoft.com/office/drawing/2014/main" id="{37200444-7294-D3B6-E675-4CE69C6A7DA0}"/>
              </a:ext>
            </a:extLst>
          </p:cNvPr>
          <p:cNvSpPr/>
          <p:nvPr/>
        </p:nvSpPr>
        <p:spPr>
          <a:xfrm rot="10800000">
            <a:off x="5002526" y="5160491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Flecha: en U 38">
            <a:extLst>
              <a:ext uri="{FF2B5EF4-FFF2-40B4-BE49-F238E27FC236}">
                <a16:creationId xmlns:a16="http://schemas.microsoft.com/office/drawing/2014/main" id="{B99EF160-01AB-82BC-4426-04408B68F323}"/>
              </a:ext>
            </a:extLst>
          </p:cNvPr>
          <p:cNvSpPr/>
          <p:nvPr/>
        </p:nvSpPr>
        <p:spPr>
          <a:xfrm rot="10800000">
            <a:off x="1567927" y="5173249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0" y="3070546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618978" y="3056478"/>
            <a:ext cx="10972800" cy="310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625707C2-03BD-23C9-D50E-8B8239250CF9}"/>
              </a:ext>
            </a:extLst>
          </p:cNvPr>
          <p:cNvSpPr/>
          <p:nvPr/>
        </p:nvSpPr>
        <p:spPr>
          <a:xfrm>
            <a:off x="4431389" y="715211"/>
            <a:ext cx="1941341" cy="1033034"/>
          </a:xfrm>
          <a:prstGeom prst="wedgeRoundRectCallout">
            <a:avLst>
              <a:gd name="adj1" fmla="val 50460"/>
              <a:gd name="adj2" fmla="val 6522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Contabilizador de los Programas y Procesos existentes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008" y="1903394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822" y="1899171"/>
            <a:ext cx="1864956" cy="39052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CD208E37-FEED-BB39-ED20-1B2AC3203164}"/>
              </a:ext>
            </a:extLst>
          </p:cNvPr>
          <p:cNvSpPr/>
          <p:nvPr/>
        </p:nvSpPr>
        <p:spPr>
          <a:xfrm>
            <a:off x="9326880" y="2412912"/>
            <a:ext cx="2264898" cy="49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7BCCA0-5219-A6C6-60BE-3D1B4C7A6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06" y="1923875"/>
            <a:ext cx="5832324" cy="409575"/>
          </a:xfrm>
          <a:prstGeom prst="rect">
            <a:avLst/>
          </a:prstGeom>
        </p:spPr>
      </p:pic>
      <p:pic>
        <p:nvPicPr>
          <p:cNvPr id="18" name="Imagen 1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C7FE9BC-56C6-7CA5-1F37-2931AA9EDF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8" y="1431988"/>
            <a:ext cx="1864956" cy="22805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8D5D70-2ACF-6845-90DD-8F376D953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46" y="2772100"/>
            <a:ext cx="10954044" cy="3418092"/>
          </a:xfrm>
          <a:prstGeom prst="rect">
            <a:avLst/>
          </a:prstGeom>
        </p:spPr>
      </p:pic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B3B492F0-8312-BF7D-D507-380178A36557}"/>
              </a:ext>
            </a:extLst>
          </p:cNvPr>
          <p:cNvSpPr/>
          <p:nvPr/>
        </p:nvSpPr>
        <p:spPr>
          <a:xfrm>
            <a:off x="4687720" y="3696245"/>
            <a:ext cx="1685010" cy="909821"/>
          </a:xfrm>
          <a:prstGeom prst="wedgeRoundRectCallout">
            <a:avLst>
              <a:gd name="adj1" fmla="val 89570"/>
              <a:gd name="adj2" fmla="val 178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Presentación de los contenidos  agrupados por UA</a:t>
            </a:r>
          </a:p>
        </p:txBody>
      </p:sp>
      <p:pic>
        <p:nvPicPr>
          <p:cNvPr id="23" name="Imagen 2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214D9B-0689-6309-C9D2-1A2DC2BD50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30" y="3860576"/>
            <a:ext cx="2202339" cy="2424797"/>
          </a:xfrm>
          <a:prstGeom prst="rect">
            <a:avLst/>
          </a:prstGeom>
        </p:spPr>
      </p:pic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CBCF4EE0-CAC1-25A5-2050-E7785E9A6BE6}"/>
              </a:ext>
            </a:extLst>
          </p:cNvPr>
          <p:cNvSpPr/>
          <p:nvPr/>
        </p:nvSpPr>
        <p:spPr>
          <a:xfrm>
            <a:off x="7927219" y="2371994"/>
            <a:ext cx="2059197" cy="1080802"/>
          </a:xfrm>
          <a:prstGeom prst="wedgeRoundRectCallout">
            <a:avLst>
              <a:gd name="adj1" fmla="val 81412"/>
              <a:gd name="adj2" fmla="val -2934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Ampliación de los criterios de búsqueda a los nombres de las UA y los Programas</a:t>
            </a:r>
          </a:p>
        </p:txBody>
      </p:sp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1A05734-A173-85D4-F3B9-ECC1FA4014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3"/>
          <a:stretch/>
        </p:blipFill>
        <p:spPr>
          <a:xfrm>
            <a:off x="9833756" y="1825395"/>
            <a:ext cx="2456406" cy="23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0" y="3084613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492366" y="1906171"/>
            <a:ext cx="1116000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0" y="1677163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026" y="1668927"/>
            <a:ext cx="1864956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9DB10-80E7-2F2B-34F9-703F16B5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" y="1746738"/>
            <a:ext cx="2266950" cy="30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606C09-806E-9C85-0006-30B230D39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91" y="2210971"/>
            <a:ext cx="11029950" cy="4505325"/>
          </a:xfrm>
          <a:prstGeom prst="rect">
            <a:avLst/>
          </a:prstGeom>
        </p:spPr>
      </p:pic>
      <p:pic>
        <p:nvPicPr>
          <p:cNvPr id="1026" name="Picture 2" descr="Mujer sonriente apuntando hacia arriba ilustración vectorial aislada |  Vector Premium">
            <a:extLst>
              <a:ext uri="{FF2B5EF4-FFF2-40B4-BE49-F238E27FC236}">
                <a16:creationId xmlns:a16="http://schemas.microsoft.com/office/drawing/2014/main" id="{71EC27C8-8217-C1D0-AEB5-7BF7BB06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77" y="4444662"/>
            <a:ext cx="2385236" cy="23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ión de Retrato De Empresario Joven Exitoso Señalando Dedo Índice De  Mano Hasta Copiar Espacio Producto Publicitario Introducir Algo Ilustración  De Dibujos Animados Concepto De Emoción Humana En Fondo Blanco y más">
            <a:extLst>
              <a:ext uri="{FF2B5EF4-FFF2-40B4-BE49-F238E27FC236}">
                <a16:creationId xmlns:a16="http://schemas.microsoft.com/office/drawing/2014/main" id="{63828BDC-5A72-E804-F1A4-29509979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92" y="1668927"/>
            <a:ext cx="2458441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7995BD27-BED3-E4AB-7E4A-5AD30C5D7071}"/>
              </a:ext>
            </a:extLst>
          </p:cNvPr>
          <p:cNvSpPr/>
          <p:nvPr/>
        </p:nvSpPr>
        <p:spPr>
          <a:xfrm>
            <a:off x="7104186" y="572739"/>
            <a:ext cx="2748040" cy="1080802"/>
          </a:xfrm>
          <a:prstGeom prst="wedgeRoundRectCallout">
            <a:avLst>
              <a:gd name="adj1" fmla="val 63650"/>
              <a:gd name="adj2" fmla="val 943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Los resultados de búsqueda y filtrado se reflejan en cada subconjunto por UA, así como en el archivo descarga 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B92113A8-9EF3-875E-7426-3F07517B51AF}"/>
              </a:ext>
            </a:extLst>
          </p:cNvPr>
          <p:cNvSpPr/>
          <p:nvPr/>
        </p:nvSpPr>
        <p:spPr>
          <a:xfrm>
            <a:off x="7779434" y="3777474"/>
            <a:ext cx="1857087" cy="986164"/>
          </a:xfrm>
          <a:prstGeom prst="wedgeRoundRectCallout">
            <a:avLst>
              <a:gd name="adj1" fmla="val -55952"/>
              <a:gd name="adj2" fmla="val 732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Visualización  de la relación  Programa &gt; Procesos</a:t>
            </a:r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83B6A147-D0CA-296F-B879-55C086D3EC43}"/>
              </a:ext>
            </a:extLst>
          </p:cNvPr>
          <p:cNvSpPr/>
          <p:nvPr/>
        </p:nvSpPr>
        <p:spPr>
          <a:xfrm rot="10800000">
            <a:off x="5103303" y="2826030"/>
            <a:ext cx="3135010" cy="60296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4396D29-2299-17B7-750F-5586152CABFD}"/>
              </a:ext>
            </a:extLst>
          </p:cNvPr>
          <p:cNvSpPr txBox="1"/>
          <p:nvPr/>
        </p:nvSpPr>
        <p:spPr>
          <a:xfrm>
            <a:off x="5317588" y="2822979"/>
            <a:ext cx="292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</a:rPr>
              <a:t>Contabilizador de Programas y Procesos por UA</a:t>
            </a:r>
          </a:p>
        </p:txBody>
      </p:sp>
    </p:spTree>
    <p:extLst>
      <p:ext uri="{BB962C8B-B14F-4D97-AF65-F5344CB8AC3E}">
        <p14:creationId xmlns:p14="http://schemas.microsoft.com/office/powerpoint/2010/main" val="157140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-14068" y="3084613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492365" y="1906171"/>
            <a:ext cx="11141617" cy="4276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0" y="1677163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026" y="1668927"/>
            <a:ext cx="1864956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9DB10-80E7-2F2B-34F9-703F16B5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" y="1746738"/>
            <a:ext cx="2266950" cy="30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606C09-806E-9C85-0006-30B230D395B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391" y="2210971"/>
            <a:ext cx="11029950" cy="397151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955389-8C97-2F7B-6ACE-A4DDCB132A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356"/>
          <a:stretch/>
        </p:blipFill>
        <p:spPr>
          <a:xfrm>
            <a:off x="126609" y="1498463"/>
            <a:ext cx="11744634" cy="5174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830233-7934-B09E-D578-C2313B497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76" y="2051228"/>
            <a:ext cx="10652536" cy="1413659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74AA8B31-4C90-67E1-5B3F-41ECC55521D0}"/>
              </a:ext>
            </a:extLst>
          </p:cNvPr>
          <p:cNvSpPr/>
          <p:nvPr/>
        </p:nvSpPr>
        <p:spPr>
          <a:xfrm>
            <a:off x="9170294" y="1046966"/>
            <a:ext cx="2792389" cy="1438888"/>
          </a:xfrm>
          <a:prstGeom prst="wedgeRoundRectCallout">
            <a:avLst>
              <a:gd name="adj1" fmla="val 5249"/>
              <a:gd name="adj2" fmla="val 739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Reorganización de los elementos descriptivos de los Procesos de Producción, identificando aquellos que corresponden al Programa que les da origen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37E6EE-8886-C993-F2B9-E71EFF4E5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30" y="5967849"/>
            <a:ext cx="11313852" cy="720008"/>
          </a:xfrm>
          <a:prstGeom prst="rect">
            <a:avLst/>
          </a:prstGeom>
        </p:spPr>
      </p:pic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7C1E189-3C46-CB5B-1D55-C207D1206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24" y="2554879"/>
            <a:ext cx="3528203" cy="41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1D8C8-357E-0834-3642-6D56BBC86C32}"/>
              </a:ext>
            </a:extLst>
          </p:cNvPr>
          <p:cNvSpPr/>
          <p:nvPr/>
        </p:nvSpPr>
        <p:spPr>
          <a:xfrm>
            <a:off x="1838937" y="1913149"/>
            <a:ext cx="731520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8C6763-DC16-DF39-A76E-4FD9CA9D2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55" y="1403509"/>
            <a:ext cx="9812968" cy="45063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7DFCDA1-FABF-FE45-AEFB-C279E1377834}"/>
              </a:ext>
            </a:extLst>
          </p:cNvPr>
          <p:cNvSpPr/>
          <p:nvPr/>
        </p:nvSpPr>
        <p:spPr>
          <a:xfrm>
            <a:off x="671826" y="3174655"/>
            <a:ext cx="9431543" cy="508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2E7299BB-1DF6-CD2A-263F-20186CCEC7B5}"/>
              </a:ext>
            </a:extLst>
          </p:cNvPr>
          <p:cNvSpPr/>
          <p:nvPr/>
        </p:nvSpPr>
        <p:spPr>
          <a:xfrm>
            <a:off x="6853527" y="1068028"/>
            <a:ext cx="4642340" cy="1383428"/>
          </a:xfrm>
          <a:prstGeom prst="wedgeRoundRectCallout">
            <a:avLst>
              <a:gd name="adj1" fmla="val -119763"/>
              <a:gd name="adj2" fmla="val 99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latin typeface="Calibri"/>
                <a:ea typeface="Calibri" panose="020F0502020204030204" pitchFamily="34" charset="0"/>
                <a:cs typeface="Calibri"/>
              </a:rPr>
              <a:t>Al dar clic en el nombre de la Unidad Administrativa se despliega un resumen con el número de Programas de Información, Procesos de Producción y Ciclos creados</a:t>
            </a:r>
            <a:r>
              <a:rPr lang="es-MX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54FDCF-25F7-C2E8-08E9-C1E2AF64801A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Unidad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4539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-199738" y="4742102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5556A5-155A-0AD0-BAE4-BA5459514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196" y="466234"/>
            <a:ext cx="7951946" cy="29065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3A43BD-8454-450E-25BC-1781730E1EE1}"/>
              </a:ext>
            </a:extLst>
          </p:cNvPr>
          <p:cNvSpPr/>
          <p:nvPr/>
        </p:nvSpPr>
        <p:spPr>
          <a:xfrm>
            <a:off x="7306322" y="2577109"/>
            <a:ext cx="1519446" cy="541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6DA7ED0C-EFDF-3C9B-39E9-E5F031DB5824}"/>
              </a:ext>
            </a:extLst>
          </p:cNvPr>
          <p:cNvSpPr/>
          <p:nvPr/>
        </p:nvSpPr>
        <p:spPr>
          <a:xfrm>
            <a:off x="8612163" y="1523009"/>
            <a:ext cx="3195139" cy="850616"/>
          </a:xfrm>
          <a:prstGeom prst="wedgeRoundRectCallout">
            <a:avLst>
              <a:gd name="adj1" fmla="val -39495"/>
              <a:gd name="adj2" fmla="val 88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Para desplegar la lista de Programas de Información, dé clic en este botón.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975297-AC95-AA8B-CE5D-843D54E808A2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Programas de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A75128-5C4E-F34E-9DFF-5941EF97F0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727"/>
          <a:stretch/>
        </p:blipFill>
        <p:spPr>
          <a:xfrm>
            <a:off x="1013087" y="3682906"/>
            <a:ext cx="8179992" cy="229170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BBC466D-D896-3364-DDEC-49F4B3458091}"/>
              </a:ext>
            </a:extLst>
          </p:cNvPr>
          <p:cNvSpPr/>
          <p:nvPr/>
        </p:nvSpPr>
        <p:spPr>
          <a:xfrm>
            <a:off x="1147625" y="3719096"/>
            <a:ext cx="7794949" cy="2375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curvada hacia la izquierda 12">
            <a:extLst>
              <a:ext uri="{FF2B5EF4-FFF2-40B4-BE49-F238E27FC236}">
                <a16:creationId xmlns:a16="http://schemas.microsoft.com/office/drawing/2014/main" id="{0CC98141-1864-5B00-7D56-AF62974A576A}"/>
              </a:ext>
            </a:extLst>
          </p:cNvPr>
          <p:cNvSpPr/>
          <p:nvPr/>
        </p:nvSpPr>
        <p:spPr>
          <a:xfrm>
            <a:off x="8936682" y="2759862"/>
            <a:ext cx="846510" cy="1597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0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53BBF6-29A7-7F0D-97F5-A9E28E920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182" y="415643"/>
            <a:ext cx="7691635" cy="410542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9D55414-6BF3-56F8-3543-567A1F3120BF}"/>
              </a:ext>
            </a:extLst>
          </p:cNvPr>
          <p:cNvSpPr/>
          <p:nvPr/>
        </p:nvSpPr>
        <p:spPr>
          <a:xfrm>
            <a:off x="2426942" y="2296626"/>
            <a:ext cx="1347861" cy="585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BD980246-6777-D5CA-4AD1-B7C8D3610C98}"/>
              </a:ext>
            </a:extLst>
          </p:cNvPr>
          <p:cNvSpPr/>
          <p:nvPr/>
        </p:nvSpPr>
        <p:spPr>
          <a:xfrm>
            <a:off x="7444712" y="690131"/>
            <a:ext cx="3777760" cy="1113788"/>
          </a:xfrm>
          <a:prstGeom prst="wedgeRoundRectCallout">
            <a:avLst>
              <a:gd name="adj1" fmla="val -141875"/>
              <a:gd name="adj2" fmla="val 109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Este es el número de Procesos de Producción del Programa de Información.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6F0730-2706-D0EB-1484-BD6A2B7D6D56}"/>
              </a:ext>
            </a:extLst>
          </p:cNvPr>
          <p:cNvSpPr/>
          <p:nvPr/>
        </p:nvSpPr>
        <p:spPr>
          <a:xfrm>
            <a:off x="2426942" y="1552111"/>
            <a:ext cx="2983820" cy="309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BFACB10F-0AC1-63AE-9CA8-48BFDF76186C}"/>
              </a:ext>
            </a:extLst>
          </p:cNvPr>
          <p:cNvSpPr/>
          <p:nvPr/>
        </p:nvSpPr>
        <p:spPr>
          <a:xfrm>
            <a:off x="4900637" y="518551"/>
            <a:ext cx="2233578" cy="808265"/>
          </a:xfrm>
          <a:prstGeom prst="wedgeRoundRectCallout">
            <a:avLst>
              <a:gd name="adj1" fmla="val -91075"/>
              <a:gd name="adj2" fmla="val 77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Este es el Programa de Información.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0F7A52D7-9DE8-2522-5C4A-75E5C0E2E120}"/>
              </a:ext>
            </a:extLst>
          </p:cNvPr>
          <p:cNvSpPr/>
          <p:nvPr/>
        </p:nvSpPr>
        <p:spPr>
          <a:xfrm>
            <a:off x="8637973" y="2320103"/>
            <a:ext cx="3421594" cy="982027"/>
          </a:xfrm>
          <a:prstGeom prst="wedgeRoundRectCallout">
            <a:avLst>
              <a:gd name="adj1" fmla="val -30533"/>
              <a:gd name="adj2" fmla="val 87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Para desplegar los Procesos de Producción dé clic en este botón.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D93A83-2841-812A-B325-3F6EEDDF587F}"/>
              </a:ext>
            </a:extLst>
          </p:cNvPr>
          <p:cNvSpPr/>
          <p:nvPr/>
        </p:nvSpPr>
        <p:spPr>
          <a:xfrm>
            <a:off x="8291140" y="3610915"/>
            <a:ext cx="1301279" cy="466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944D2F-472C-1341-464E-006507959788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Programa -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4843E2-6C2D-C6EB-A923-C4170A8782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7770"/>
          <a:stretch/>
        </p:blipFill>
        <p:spPr>
          <a:xfrm>
            <a:off x="2250182" y="4681511"/>
            <a:ext cx="7691635" cy="1667918"/>
          </a:xfrm>
          <a:prstGeom prst="rect">
            <a:avLst/>
          </a:prstGeom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F3D66CBE-F15E-222E-71C0-958C193FF8D5}"/>
              </a:ext>
            </a:extLst>
          </p:cNvPr>
          <p:cNvSpPr/>
          <p:nvPr/>
        </p:nvSpPr>
        <p:spPr>
          <a:xfrm>
            <a:off x="19126" y="4114883"/>
            <a:ext cx="2018579" cy="941639"/>
          </a:xfrm>
          <a:prstGeom prst="wedgeRoundRectCallout">
            <a:avLst>
              <a:gd name="adj1" fmla="val 48526"/>
              <a:gd name="adj2" fmla="val 110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Estos son los Procesos de Producción.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3CFB9C-BCEE-A47B-057C-FB58533FE097}"/>
              </a:ext>
            </a:extLst>
          </p:cNvPr>
          <p:cNvSpPr/>
          <p:nvPr/>
        </p:nvSpPr>
        <p:spPr>
          <a:xfrm>
            <a:off x="2330902" y="4730004"/>
            <a:ext cx="4886643" cy="1478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curvada hacia la izquierda 18">
            <a:extLst>
              <a:ext uri="{FF2B5EF4-FFF2-40B4-BE49-F238E27FC236}">
                <a16:creationId xmlns:a16="http://schemas.microsoft.com/office/drawing/2014/main" id="{7A209B9C-C5D0-D77D-D442-F7ECAF8F0A10}"/>
              </a:ext>
            </a:extLst>
          </p:cNvPr>
          <p:cNvSpPr/>
          <p:nvPr/>
        </p:nvSpPr>
        <p:spPr>
          <a:xfrm>
            <a:off x="9693261" y="3761294"/>
            <a:ext cx="846510" cy="1597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1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AE8DA6-894C-065C-5C03-5C9825AA2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230" y="918630"/>
            <a:ext cx="7162741" cy="46686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09FC4E-38F0-4977-5636-0EC403F238B6}"/>
              </a:ext>
            </a:extLst>
          </p:cNvPr>
          <p:cNvSpPr/>
          <p:nvPr/>
        </p:nvSpPr>
        <p:spPr>
          <a:xfrm>
            <a:off x="8328892" y="5184730"/>
            <a:ext cx="568310" cy="330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544390A7-9ABC-80CE-1E9E-A2855C9B2093}"/>
              </a:ext>
            </a:extLst>
          </p:cNvPr>
          <p:cNvSpPr/>
          <p:nvPr/>
        </p:nvSpPr>
        <p:spPr>
          <a:xfrm>
            <a:off x="6724167" y="3190971"/>
            <a:ext cx="3777760" cy="1113788"/>
          </a:xfrm>
          <a:prstGeom prst="wedgeRoundRectCallout">
            <a:avLst>
              <a:gd name="adj1" fmla="val -5711"/>
              <a:gd name="adj2" fmla="val 124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Al dar clic al botón de ciclos, se desplegará el listado de ciclos creados en el Proceso de Producción.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4A029-08B4-DA84-531A-0F91E01760A4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Proceso - Ciclos</a:t>
            </a:r>
          </a:p>
        </p:txBody>
      </p:sp>
    </p:spTree>
    <p:extLst>
      <p:ext uri="{BB962C8B-B14F-4D97-AF65-F5344CB8AC3E}">
        <p14:creationId xmlns:p14="http://schemas.microsoft.com/office/powerpoint/2010/main" val="297310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87683E-4A9F-166F-ECD5-D69B2F18C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507" y="1008720"/>
            <a:ext cx="6104285" cy="445295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B322D34-6AA6-3E4F-8011-693090552FE9}"/>
              </a:ext>
            </a:extLst>
          </p:cNvPr>
          <p:cNvSpPr/>
          <p:nvPr/>
        </p:nvSpPr>
        <p:spPr>
          <a:xfrm>
            <a:off x="2124507" y="4413152"/>
            <a:ext cx="6004161" cy="1048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033A4040-D2F9-73BF-F39C-A723C7246344}"/>
              </a:ext>
            </a:extLst>
          </p:cNvPr>
          <p:cNvSpPr/>
          <p:nvPr/>
        </p:nvSpPr>
        <p:spPr>
          <a:xfrm>
            <a:off x="8128668" y="2914683"/>
            <a:ext cx="2412984" cy="641025"/>
          </a:xfrm>
          <a:prstGeom prst="wedgeRoundRectCallout">
            <a:avLst>
              <a:gd name="adj1" fmla="val -138543"/>
              <a:gd name="adj2" fmla="val 17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Ciclos creados.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AD64A-FE25-0FFE-A917-34ABABAF58EB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Ciclos</a:t>
            </a:r>
          </a:p>
        </p:txBody>
      </p:sp>
    </p:spTree>
    <p:extLst>
      <p:ext uri="{BB962C8B-B14F-4D97-AF65-F5344CB8AC3E}">
        <p14:creationId xmlns:p14="http://schemas.microsoft.com/office/powerpoint/2010/main" val="1163630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5" ma:contentTypeDescription="Crear nuevo documento." ma:contentTypeScope="" ma:versionID="d8592c33e8959f51bead752be220aba7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87aadac50a9fbcc1896ddc9a374f3018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63da1ee4-79ed-44ce-b71c-8702bcfbfa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d888bc4-699d-4448-8ea2-d7a4b7fda0d3}" ma:internalName="TaxCatchAll" ma:showField="CatchAllData" ma:web="bcc1e82b-ca09-43ad-88a8-c1c64ce950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6ad0d-2af8-40e6-b30a-97e8352d3afd">
      <Terms xmlns="http://schemas.microsoft.com/office/infopath/2007/PartnerControls"/>
    </lcf76f155ced4ddcb4097134ff3c332f>
    <TaxCatchAll xmlns="bcc1e82b-ca09-43ad-88a8-c1c64ce950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8504B-ED14-402C-A9E8-6C17C3702748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525266-4DF5-4351-B7E1-8BFEAA8BCF6B}">
  <ds:schemaRefs>
    <ds:schemaRef ds:uri="2cf6ad0d-2af8-40e6-b30a-97e8352d3afd"/>
    <ds:schemaRef ds:uri="bcc1e82b-ca09-43ad-88a8-c1c64ce950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B352EB-901A-413F-B1EB-B5A3051C9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294</Words>
  <Application>Microsoft Office PowerPoint</Application>
  <PresentationFormat>Panorámica</PresentationFormat>
  <Paragraphs>45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Arial Nova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GUTIERREZ ROMERO MARCO ANTONIO</dc:creator>
  <cp:lastModifiedBy>CUELLAR RIO MANUEL</cp:lastModifiedBy>
  <cp:revision>40</cp:revision>
  <dcterms:created xsi:type="dcterms:W3CDTF">2023-02-02T22:20:52Z</dcterms:created>
  <dcterms:modified xsi:type="dcterms:W3CDTF">2023-04-10T19:02:42Z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  <property fmtid="{D5CDD505-2E9C-101B-9397-08002B2CF9AE}" pid="3" name="MediaServiceImageTags">
    <vt:lpwstr/>
  </property>
</Properties>
</file>